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58B625-A461-47DE-897B-08C42AC911FB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C19144F-6B44-48D8-8A97-A1C57B1FD838}">
      <dgm:prSet/>
      <dgm:spPr/>
      <dgm:t>
        <a:bodyPr/>
        <a:lstStyle/>
        <a:p>
          <a:r>
            <a:rPr lang="en-IN"/>
            <a:t>We drop the ID column from both the training and testing dataset, as it won’t be necessary for our prediction analysis. </a:t>
          </a:r>
          <a:endParaRPr lang="en-US"/>
        </a:p>
      </dgm:t>
    </dgm:pt>
    <dgm:pt modelId="{F1E4B172-6209-46F2-AFCB-0894B910BEBF}" type="parTrans" cxnId="{B51BCBE9-F6FE-4C0D-9A8B-352C280C0FD0}">
      <dgm:prSet/>
      <dgm:spPr/>
      <dgm:t>
        <a:bodyPr/>
        <a:lstStyle/>
        <a:p>
          <a:endParaRPr lang="en-US"/>
        </a:p>
      </dgm:t>
    </dgm:pt>
    <dgm:pt modelId="{6888BC73-E5EC-4F1B-891A-7DE784739AC7}" type="sibTrans" cxnId="{B51BCBE9-F6FE-4C0D-9A8B-352C280C0FD0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FDD51FA7-3D95-4E6A-9A33-095831BCB014}">
      <dgm:prSet/>
      <dgm:spPr/>
      <dgm:t>
        <a:bodyPr/>
        <a:lstStyle/>
        <a:p>
          <a:r>
            <a:rPr lang="en-IN"/>
            <a:t>After cleaning our data, we plot a histogram to see the visualization of the attributes/ columns. [Fig. in next slide]</a:t>
          </a:r>
          <a:br>
            <a:rPr lang="en-IN"/>
          </a:br>
          <a:endParaRPr lang="en-US"/>
        </a:p>
      </dgm:t>
    </dgm:pt>
    <dgm:pt modelId="{44A9115C-D1B0-472F-94AE-A53D4C14A3A0}" type="parTrans" cxnId="{D5217B8C-0027-4B88-BF5C-82ED1AC26ADD}">
      <dgm:prSet/>
      <dgm:spPr/>
      <dgm:t>
        <a:bodyPr/>
        <a:lstStyle/>
        <a:p>
          <a:endParaRPr lang="en-US"/>
        </a:p>
      </dgm:t>
    </dgm:pt>
    <dgm:pt modelId="{3A935413-30C4-4A30-BB57-9C1802308F0F}" type="sibTrans" cxnId="{D5217B8C-0027-4B88-BF5C-82ED1AC26ADD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9A6D8174-04A5-4531-A836-2C62550BC276}" type="pres">
      <dgm:prSet presAssocID="{5558B625-A461-47DE-897B-08C42AC911FB}" presName="Name0" presStyleCnt="0">
        <dgm:presLayoutVars>
          <dgm:animLvl val="lvl"/>
          <dgm:resizeHandles val="exact"/>
        </dgm:presLayoutVars>
      </dgm:prSet>
      <dgm:spPr/>
    </dgm:pt>
    <dgm:pt modelId="{4F56A0B7-CED7-4C4B-B73E-9FE7C515A06E}" type="pres">
      <dgm:prSet presAssocID="{2C19144F-6B44-48D8-8A97-A1C57B1FD838}" presName="compositeNode" presStyleCnt="0">
        <dgm:presLayoutVars>
          <dgm:bulletEnabled val="1"/>
        </dgm:presLayoutVars>
      </dgm:prSet>
      <dgm:spPr/>
    </dgm:pt>
    <dgm:pt modelId="{A2C9BFD5-A016-4631-8C3B-24AD36F08208}" type="pres">
      <dgm:prSet presAssocID="{2C19144F-6B44-48D8-8A97-A1C57B1FD838}" presName="bgRect" presStyleLbl="bgAccFollowNode1" presStyleIdx="0" presStyleCnt="2"/>
      <dgm:spPr/>
    </dgm:pt>
    <dgm:pt modelId="{D6EB8396-1E64-437E-98BD-980F1A9E3E85}" type="pres">
      <dgm:prSet presAssocID="{6888BC73-E5EC-4F1B-891A-7DE784739AC7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0F340924-3DF8-4C2A-AE25-DF44ED00B27A}" type="pres">
      <dgm:prSet presAssocID="{2C19144F-6B44-48D8-8A97-A1C57B1FD838}" presName="bottomLine" presStyleLbl="alignNode1" presStyleIdx="1" presStyleCnt="4">
        <dgm:presLayoutVars/>
      </dgm:prSet>
      <dgm:spPr/>
    </dgm:pt>
    <dgm:pt modelId="{F70A0A69-5A3F-4BB7-B842-C36D5A70E112}" type="pres">
      <dgm:prSet presAssocID="{2C19144F-6B44-48D8-8A97-A1C57B1FD838}" presName="nodeText" presStyleLbl="bgAccFollowNode1" presStyleIdx="0" presStyleCnt="2">
        <dgm:presLayoutVars>
          <dgm:bulletEnabled val="1"/>
        </dgm:presLayoutVars>
      </dgm:prSet>
      <dgm:spPr/>
    </dgm:pt>
    <dgm:pt modelId="{8F00E1AA-6D29-422C-93EE-8A2E3A925E69}" type="pres">
      <dgm:prSet presAssocID="{6888BC73-E5EC-4F1B-891A-7DE784739AC7}" presName="sibTrans" presStyleCnt="0"/>
      <dgm:spPr/>
    </dgm:pt>
    <dgm:pt modelId="{2634D5FC-51BF-4BCC-AE66-8987C83F5AF2}" type="pres">
      <dgm:prSet presAssocID="{FDD51FA7-3D95-4E6A-9A33-095831BCB014}" presName="compositeNode" presStyleCnt="0">
        <dgm:presLayoutVars>
          <dgm:bulletEnabled val="1"/>
        </dgm:presLayoutVars>
      </dgm:prSet>
      <dgm:spPr/>
    </dgm:pt>
    <dgm:pt modelId="{157561BD-CBAE-4AB5-A35E-C9B62BEB4BF2}" type="pres">
      <dgm:prSet presAssocID="{FDD51FA7-3D95-4E6A-9A33-095831BCB014}" presName="bgRect" presStyleLbl="bgAccFollowNode1" presStyleIdx="1" presStyleCnt="2"/>
      <dgm:spPr/>
    </dgm:pt>
    <dgm:pt modelId="{89EE478A-AA1B-4B5F-A9C9-32C9D270BA2E}" type="pres">
      <dgm:prSet presAssocID="{3A935413-30C4-4A30-BB57-9C1802308F0F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8AF9FA59-E14B-4C98-8FCE-99F9F87F51F4}" type="pres">
      <dgm:prSet presAssocID="{FDD51FA7-3D95-4E6A-9A33-095831BCB014}" presName="bottomLine" presStyleLbl="alignNode1" presStyleIdx="3" presStyleCnt="4">
        <dgm:presLayoutVars/>
      </dgm:prSet>
      <dgm:spPr/>
    </dgm:pt>
    <dgm:pt modelId="{3309DD99-F169-4847-ACB9-8B282BA0DC3F}" type="pres">
      <dgm:prSet presAssocID="{FDD51FA7-3D95-4E6A-9A33-095831BCB014}" presName="nodeText" presStyleLbl="bgAccFollowNode1" presStyleIdx="1" presStyleCnt="2">
        <dgm:presLayoutVars>
          <dgm:bulletEnabled val="1"/>
        </dgm:presLayoutVars>
      </dgm:prSet>
      <dgm:spPr/>
    </dgm:pt>
  </dgm:ptLst>
  <dgm:cxnLst>
    <dgm:cxn modelId="{17EA7608-8A9B-4479-A6F0-F8BC843C1A59}" type="presOf" srcId="{3A935413-30C4-4A30-BB57-9C1802308F0F}" destId="{89EE478A-AA1B-4B5F-A9C9-32C9D270BA2E}" srcOrd="0" destOrd="0" presId="urn:microsoft.com/office/officeart/2016/7/layout/BasicLinearProcessNumbered"/>
    <dgm:cxn modelId="{E110370C-7D84-4B8A-9FBC-EE4DF80225D3}" type="presOf" srcId="{6888BC73-E5EC-4F1B-891A-7DE784739AC7}" destId="{D6EB8396-1E64-437E-98BD-980F1A9E3E85}" srcOrd="0" destOrd="0" presId="urn:microsoft.com/office/officeart/2016/7/layout/BasicLinearProcessNumbered"/>
    <dgm:cxn modelId="{C7721219-DAB0-43CF-95F1-4C3846523457}" type="presOf" srcId="{5558B625-A461-47DE-897B-08C42AC911FB}" destId="{9A6D8174-04A5-4531-A836-2C62550BC276}" srcOrd="0" destOrd="0" presId="urn:microsoft.com/office/officeart/2016/7/layout/BasicLinearProcessNumbered"/>
    <dgm:cxn modelId="{D5217B8C-0027-4B88-BF5C-82ED1AC26ADD}" srcId="{5558B625-A461-47DE-897B-08C42AC911FB}" destId="{FDD51FA7-3D95-4E6A-9A33-095831BCB014}" srcOrd="1" destOrd="0" parTransId="{44A9115C-D1B0-472F-94AE-A53D4C14A3A0}" sibTransId="{3A935413-30C4-4A30-BB57-9C1802308F0F}"/>
    <dgm:cxn modelId="{09AE208D-2AAF-43E2-A3E2-D03A3631D1BA}" type="presOf" srcId="{2C19144F-6B44-48D8-8A97-A1C57B1FD838}" destId="{F70A0A69-5A3F-4BB7-B842-C36D5A70E112}" srcOrd="1" destOrd="0" presId="urn:microsoft.com/office/officeart/2016/7/layout/BasicLinearProcessNumbered"/>
    <dgm:cxn modelId="{8C4E1EA3-BDE3-4B94-8871-FE0BFF691866}" type="presOf" srcId="{FDD51FA7-3D95-4E6A-9A33-095831BCB014}" destId="{157561BD-CBAE-4AB5-A35E-C9B62BEB4BF2}" srcOrd="0" destOrd="0" presId="urn:microsoft.com/office/officeart/2016/7/layout/BasicLinearProcessNumbered"/>
    <dgm:cxn modelId="{D61475AD-9743-423E-9AEC-68620215FF95}" type="presOf" srcId="{FDD51FA7-3D95-4E6A-9A33-095831BCB014}" destId="{3309DD99-F169-4847-ACB9-8B282BA0DC3F}" srcOrd="1" destOrd="0" presId="urn:microsoft.com/office/officeart/2016/7/layout/BasicLinearProcessNumbered"/>
    <dgm:cxn modelId="{5AF9DDD6-0D8E-4E8E-9803-E56E59C68056}" type="presOf" srcId="{2C19144F-6B44-48D8-8A97-A1C57B1FD838}" destId="{A2C9BFD5-A016-4631-8C3B-24AD36F08208}" srcOrd="0" destOrd="0" presId="urn:microsoft.com/office/officeart/2016/7/layout/BasicLinearProcessNumbered"/>
    <dgm:cxn modelId="{B51BCBE9-F6FE-4C0D-9A8B-352C280C0FD0}" srcId="{5558B625-A461-47DE-897B-08C42AC911FB}" destId="{2C19144F-6B44-48D8-8A97-A1C57B1FD838}" srcOrd="0" destOrd="0" parTransId="{F1E4B172-6209-46F2-AFCB-0894B910BEBF}" sibTransId="{6888BC73-E5EC-4F1B-891A-7DE784739AC7}"/>
    <dgm:cxn modelId="{84802C37-D026-4CB9-AFBF-63610BC1D8A6}" type="presParOf" srcId="{9A6D8174-04A5-4531-A836-2C62550BC276}" destId="{4F56A0B7-CED7-4C4B-B73E-9FE7C515A06E}" srcOrd="0" destOrd="0" presId="urn:microsoft.com/office/officeart/2016/7/layout/BasicLinearProcessNumbered"/>
    <dgm:cxn modelId="{E986A1DB-9228-47ED-A883-1AF56E42C32E}" type="presParOf" srcId="{4F56A0B7-CED7-4C4B-B73E-9FE7C515A06E}" destId="{A2C9BFD5-A016-4631-8C3B-24AD36F08208}" srcOrd="0" destOrd="0" presId="urn:microsoft.com/office/officeart/2016/7/layout/BasicLinearProcessNumbered"/>
    <dgm:cxn modelId="{847C8EFF-BFE2-4C84-B429-347581D0E542}" type="presParOf" srcId="{4F56A0B7-CED7-4C4B-B73E-9FE7C515A06E}" destId="{D6EB8396-1E64-437E-98BD-980F1A9E3E85}" srcOrd="1" destOrd="0" presId="urn:microsoft.com/office/officeart/2016/7/layout/BasicLinearProcessNumbered"/>
    <dgm:cxn modelId="{8171E826-1F08-4516-B3FD-66A1560CA79C}" type="presParOf" srcId="{4F56A0B7-CED7-4C4B-B73E-9FE7C515A06E}" destId="{0F340924-3DF8-4C2A-AE25-DF44ED00B27A}" srcOrd="2" destOrd="0" presId="urn:microsoft.com/office/officeart/2016/7/layout/BasicLinearProcessNumbered"/>
    <dgm:cxn modelId="{462599CE-049C-42A8-8225-AE5ED365996A}" type="presParOf" srcId="{4F56A0B7-CED7-4C4B-B73E-9FE7C515A06E}" destId="{F70A0A69-5A3F-4BB7-B842-C36D5A70E112}" srcOrd="3" destOrd="0" presId="urn:microsoft.com/office/officeart/2016/7/layout/BasicLinearProcessNumbered"/>
    <dgm:cxn modelId="{6C562695-5F81-49C0-952B-96EACCC8B802}" type="presParOf" srcId="{9A6D8174-04A5-4531-A836-2C62550BC276}" destId="{8F00E1AA-6D29-422C-93EE-8A2E3A925E69}" srcOrd="1" destOrd="0" presId="urn:microsoft.com/office/officeart/2016/7/layout/BasicLinearProcessNumbered"/>
    <dgm:cxn modelId="{B2B60703-E865-47EB-BABE-79186C793BC1}" type="presParOf" srcId="{9A6D8174-04A5-4531-A836-2C62550BC276}" destId="{2634D5FC-51BF-4BCC-AE66-8987C83F5AF2}" srcOrd="2" destOrd="0" presId="urn:microsoft.com/office/officeart/2016/7/layout/BasicLinearProcessNumbered"/>
    <dgm:cxn modelId="{745BBB68-CA86-4D37-84F4-F45B7405982A}" type="presParOf" srcId="{2634D5FC-51BF-4BCC-AE66-8987C83F5AF2}" destId="{157561BD-CBAE-4AB5-A35E-C9B62BEB4BF2}" srcOrd="0" destOrd="0" presId="urn:microsoft.com/office/officeart/2016/7/layout/BasicLinearProcessNumbered"/>
    <dgm:cxn modelId="{977C5D82-A783-4A50-B352-7EDB8FD92535}" type="presParOf" srcId="{2634D5FC-51BF-4BCC-AE66-8987C83F5AF2}" destId="{89EE478A-AA1B-4B5F-A9C9-32C9D270BA2E}" srcOrd="1" destOrd="0" presId="urn:microsoft.com/office/officeart/2016/7/layout/BasicLinearProcessNumbered"/>
    <dgm:cxn modelId="{7CA75E13-9D25-4CB0-9D70-A2D4DD68D90A}" type="presParOf" srcId="{2634D5FC-51BF-4BCC-AE66-8987C83F5AF2}" destId="{8AF9FA59-E14B-4C98-8FCE-99F9F87F51F4}" srcOrd="2" destOrd="0" presId="urn:microsoft.com/office/officeart/2016/7/layout/BasicLinearProcessNumbered"/>
    <dgm:cxn modelId="{3F935A19-49B8-42D9-BAF0-E9FD699FF086}" type="presParOf" srcId="{2634D5FC-51BF-4BCC-AE66-8987C83F5AF2}" destId="{3309DD99-F169-4847-ACB9-8B282BA0DC3F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97D57CD-0472-47B1-8028-AB6F25579D2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9351390-AA54-44B3-A9AD-724C59396E28}">
      <dgm:prSet/>
      <dgm:spPr/>
      <dgm:t>
        <a:bodyPr/>
        <a:lstStyle/>
        <a:p>
          <a:r>
            <a:rPr lang="en-IN" dirty="0"/>
            <a:t>1.) Random Forest Classifier</a:t>
          </a:r>
          <a:endParaRPr lang="en-US" dirty="0"/>
        </a:p>
      </dgm:t>
    </dgm:pt>
    <dgm:pt modelId="{48777E0E-A072-4526-BC54-F9A307115F28}" type="parTrans" cxnId="{A700ACB5-4E12-481F-AA65-5361FFD51C3F}">
      <dgm:prSet/>
      <dgm:spPr/>
      <dgm:t>
        <a:bodyPr/>
        <a:lstStyle/>
        <a:p>
          <a:endParaRPr lang="en-US"/>
        </a:p>
      </dgm:t>
    </dgm:pt>
    <dgm:pt modelId="{6ADBFB36-2298-448E-864F-BB0556C5AE00}" type="sibTrans" cxnId="{A700ACB5-4E12-481F-AA65-5361FFD51C3F}">
      <dgm:prSet/>
      <dgm:spPr/>
      <dgm:t>
        <a:bodyPr/>
        <a:lstStyle/>
        <a:p>
          <a:endParaRPr lang="en-US"/>
        </a:p>
      </dgm:t>
    </dgm:pt>
    <dgm:pt modelId="{5DA503FA-31D0-4E96-82CA-73E57A265641}">
      <dgm:prSet/>
      <dgm:spPr/>
      <dgm:t>
        <a:bodyPr/>
        <a:lstStyle/>
        <a:p>
          <a:r>
            <a:rPr lang="en-IN" dirty="0"/>
            <a:t>2.) K-Nearest Neighbour (KNN)</a:t>
          </a:r>
          <a:endParaRPr lang="en-US" dirty="0"/>
        </a:p>
      </dgm:t>
    </dgm:pt>
    <dgm:pt modelId="{2A533AEF-0744-4681-9BB8-D75DA869434B}" type="parTrans" cxnId="{3B506748-187E-4C03-9376-EA55B4C40C93}">
      <dgm:prSet/>
      <dgm:spPr/>
      <dgm:t>
        <a:bodyPr/>
        <a:lstStyle/>
        <a:p>
          <a:endParaRPr lang="en-US"/>
        </a:p>
      </dgm:t>
    </dgm:pt>
    <dgm:pt modelId="{CB76DA49-BE1D-418F-9166-B740760A25DB}" type="sibTrans" cxnId="{3B506748-187E-4C03-9376-EA55B4C40C93}">
      <dgm:prSet/>
      <dgm:spPr/>
      <dgm:t>
        <a:bodyPr/>
        <a:lstStyle/>
        <a:p>
          <a:endParaRPr lang="en-US"/>
        </a:p>
      </dgm:t>
    </dgm:pt>
    <dgm:pt modelId="{D922EEC3-9246-47FD-ADD0-259E479605EA}">
      <dgm:prSet/>
      <dgm:spPr/>
      <dgm:t>
        <a:bodyPr/>
        <a:lstStyle/>
        <a:p>
          <a:r>
            <a:rPr lang="en-IN" dirty="0"/>
            <a:t>3.) XGBOOST Classifier</a:t>
          </a:r>
          <a:endParaRPr lang="en-US" dirty="0"/>
        </a:p>
      </dgm:t>
    </dgm:pt>
    <dgm:pt modelId="{D9755CD4-2F20-4F76-8F6C-9316F2E176DE}" type="parTrans" cxnId="{F3E2FA37-0FB3-4659-A11D-E82CC1EC11C3}">
      <dgm:prSet/>
      <dgm:spPr/>
      <dgm:t>
        <a:bodyPr/>
        <a:lstStyle/>
        <a:p>
          <a:endParaRPr lang="en-US"/>
        </a:p>
      </dgm:t>
    </dgm:pt>
    <dgm:pt modelId="{38181B42-F3C6-4C0E-895B-5195D66449E7}" type="sibTrans" cxnId="{F3E2FA37-0FB3-4659-A11D-E82CC1EC11C3}">
      <dgm:prSet/>
      <dgm:spPr/>
      <dgm:t>
        <a:bodyPr/>
        <a:lstStyle/>
        <a:p>
          <a:endParaRPr lang="en-US"/>
        </a:p>
      </dgm:t>
    </dgm:pt>
    <dgm:pt modelId="{6FA82CD1-F80C-47DE-95C2-84D0AA9FDFB5}">
      <dgm:prSet/>
      <dgm:spPr/>
      <dgm:t>
        <a:bodyPr/>
        <a:lstStyle/>
        <a:p>
          <a:r>
            <a:rPr lang="en-IN" dirty="0"/>
            <a:t>4.) Support Vector Classifier</a:t>
          </a:r>
          <a:endParaRPr lang="en-US" dirty="0"/>
        </a:p>
      </dgm:t>
    </dgm:pt>
    <dgm:pt modelId="{8848EB93-CA88-4C95-A0E7-D2FFC288EB46}" type="parTrans" cxnId="{6687A631-2CEE-4900-BA8A-2BEB09C8B604}">
      <dgm:prSet/>
      <dgm:spPr/>
      <dgm:t>
        <a:bodyPr/>
        <a:lstStyle/>
        <a:p>
          <a:endParaRPr lang="en-US"/>
        </a:p>
      </dgm:t>
    </dgm:pt>
    <dgm:pt modelId="{7978B91D-2D73-4287-A1A0-A2A48B5EA757}" type="sibTrans" cxnId="{6687A631-2CEE-4900-BA8A-2BEB09C8B604}">
      <dgm:prSet/>
      <dgm:spPr/>
      <dgm:t>
        <a:bodyPr/>
        <a:lstStyle/>
        <a:p>
          <a:endParaRPr lang="en-US"/>
        </a:p>
      </dgm:t>
    </dgm:pt>
    <dgm:pt modelId="{DF516E00-16AA-40FF-BDAE-F4FD5DE6FEC8}">
      <dgm:prSet/>
      <dgm:spPr/>
      <dgm:t>
        <a:bodyPr/>
        <a:lstStyle/>
        <a:p>
          <a:r>
            <a:rPr lang="en-IN" dirty="0"/>
            <a:t>5.) Ensemble Learning Algorithm</a:t>
          </a:r>
          <a:endParaRPr lang="en-US" dirty="0"/>
        </a:p>
      </dgm:t>
    </dgm:pt>
    <dgm:pt modelId="{272AFBB6-F64C-4F40-833A-3163638F681D}" type="parTrans" cxnId="{8E12C465-F12C-4A1C-836F-F809E54775B9}">
      <dgm:prSet/>
      <dgm:spPr/>
      <dgm:t>
        <a:bodyPr/>
        <a:lstStyle/>
        <a:p>
          <a:endParaRPr lang="en-US"/>
        </a:p>
      </dgm:t>
    </dgm:pt>
    <dgm:pt modelId="{322D8AAE-2CA2-49C9-A86E-74044B5C7F89}" type="sibTrans" cxnId="{8E12C465-F12C-4A1C-836F-F809E54775B9}">
      <dgm:prSet/>
      <dgm:spPr/>
      <dgm:t>
        <a:bodyPr/>
        <a:lstStyle/>
        <a:p>
          <a:endParaRPr lang="en-US"/>
        </a:p>
      </dgm:t>
    </dgm:pt>
    <dgm:pt modelId="{E037C81C-8DF1-4A51-8D36-E8FAFBBDEE03}" type="pres">
      <dgm:prSet presAssocID="{197D57CD-0472-47B1-8028-AB6F25579D2B}" presName="linear" presStyleCnt="0">
        <dgm:presLayoutVars>
          <dgm:animLvl val="lvl"/>
          <dgm:resizeHandles val="exact"/>
        </dgm:presLayoutVars>
      </dgm:prSet>
      <dgm:spPr/>
    </dgm:pt>
    <dgm:pt modelId="{9A506D29-D210-4C09-8AF0-816896115ECC}" type="pres">
      <dgm:prSet presAssocID="{D9351390-AA54-44B3-A9AD-724C59396E2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4703E40-32C0-44FD-B1A8-F46E35D210C1}" type="pres">
      <dgm:prSet presAssocID="{6ADBFB36-2298-448E-864F-BB0556C5AE00}" presName="spacer" presStyleCnt="0"/>
      <dgm:spPr/>
    </dgm:pt>
    <dgm:pt modelId="{AD183A4F-9CD4-480C-82DF-5C31FDC594E8}" type="pres">
      <dgm:prSet presAssocID="{5DA503FA-31D0-4E96-82CA-73E57A26564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2EAAB20-FE43-4FE4-A33B-1A3524264BB2}" type="pres">
      <dgm:prSet presAssocID="{CB76DA49-BE1D-418F-9166-B740760A25DB}" presName="spacer" presStyleCnt="0"/>
      <dgm:spPr/>
    </dgm:pt>
    <dgm:pt modelId="{4515FDAD-ECDA-4CAB-A818-CD2F715102D6}" type="pres">
      <dgm:prSet presAssocID="{D922EEC3-9246-47FD-ADD0-259E479605E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6762784-98CE-4495-B00F-57B12877D80B}" type="pres">
      <dgm:prSet presAssocID="{38181B42-F3C6-4C0E-895B-5195D66449E7}" presName="spacer" presStyleCnt="0"/>
      <dgm:spPr/>
    </dgm:pt>
    <dgm:pt modelId="{782E235B-1DAB-4258-9C08-AAF3542585A6}" type="pres">
      <dgm:prSet presAssocID="{6FA82CD1-F80C-47DE-95C2-84D0AA9FDFB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7ABA065-CAC8-456B-8106-5BBE83F292CD}" type="pres">
      <dgm:prSet presAssocID="{7978B91D-2D73-4287-A1A0-A2A48B5EA757}" presName="spacer" presStyleCnt="0"/>
      <dgm:spPr/>
    </dgm:pt>
    <dgm:pt modelId="{DF01334F-8C4A-454D-852B-9F8D0B7159B1}" type="pres">
      <dgm:prSet presAssocID="{DF516E00-16AA-40FF-BDAE-F4FD5DE6FEC8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6687A631-2CEE-4900-BA8A-2BEB09C8B604}" srcId="{197D57CD-0472-47B1-8028-AB6F25579D2B}" destId="{6FA82CD1-F80C-47DE-95C2-84D0AA9FDFB5}" srcOrd="3" destOrd="0" parTransId="{8848EB93-CA88-4C95-A0E7-D2FFC288EB46}" sibTransId="{7978B91D-2D73-4287-A1A0-A2A48B5EA757}"/>
    <dgm:cxn modelId="{1B38C337-A790-46D8-B613-6BD0E3F88F0D}" type="presOf" srcId="{D9351390-AA54-44B3-A9AD-724C59396E28}" destId="{9A506D29-D210-4C09-8AF0-816896115ECC}" srcOrd="0" destOrd="0" presId="urn:microsoft.com/office/officeart/2005/8/layout/vList2"/>
    <dgm:cxn modelId="{F3E2FA37-0FB3-4659-A11D-E82CC1EC11C3}" srcId="{197D57CD-0472-47B1-8028-AB6F25579D2B}" destId="{D922EEC3-9246-47FD-ADD0-259E479605EA}" srcOrd="2" destOrd="0" parTransId="{D9755CD4-2F20-4F76-8F6C-9316F2E176DE}" sibTransId="{38181B42-F3C6-4C0E-895B-5195D66449E7}"/>
    <dgm:cxn modelId="{8E12C465-F12C-4A1C-836F-F809E54775B9}" srcId="{197D57CD-0472-47B1-8028-AB6F25579D2B}" destId="{DF516E00-16AA-40FF-BDAE-F4FD5DE6FEC8}" srcOrd="4" destOrd="0" parTransId="{272AFBB6-F64C-4F40-833A-3163638F681D}" sibTransId="{322D8AAE-2CA2-49C9-A86E-74044B5C7F89}"/>
    <dgm:cxn modelId="{3B506748-187E-4C03-9376-EA55B4C40C93}" srcId="{197D57CD-0472-47B1-8028-AB6F25579D2B}" destId="{5DA503FA-31D0-4E96-82CA-73E57A265641}" srcOrd="1" destOrd="0" parTransId="{2A533AEF-0744-4681-9BB8-D75DA869434B}" sibTransId="{CB76DA49-BE1D-418F-9166-B740760A25DB}"/>
    <dgm:cxn modelId="{AA7F544D-6E5E-44A0-9195-50C99A0C5491}" type="presOf" srcId="{DF516E00-16AA-40FF-BDAE-F4FD5DE6FEC8}" destId="{DF01334F-8C4A-454D-852B-9F8D0B7159B1}" srcOrd="0" destOrd="0" presId="urn:microsoft.com/office/officeart/2005/8/layout/vList2"/>
    <dgm:cxn modelId="{3A8028B2-1E45-4709-B9A8-ACCBBB5E18D3}" type="presOf" srcId="{D922EEC3-9246-47FD-ADD0-259E479605EA}" destId="{4515FDAD-ECDA-4CAB-A818-CD2F715102D6}" srcOrd="0" destOrd="0" presId="urn:microsoft.com/office/officeart/2005/8/layout/vList2"/>
    <dgm:cxn modelId="{A700ACB5-4E12-481F-AA65-5361FFD51C3F}" srcId="{197D57CD-0472-47B1-8028-AB6F25579D2B}" destId="{D9351390-AA54-44B3-A9AD-724C59396E28}" srcOrd="0" destOrd="0" parTransId="{48777E0E-A072-4526-BC54-F9A307115F28}" sibTransId="{6ADBFB36-2298-448E-864F-BB0556C5AE00}"/>
    <dgm:cxn modelId="{4D1889C3-1F48-45B7-8E94-04E3E0039AAD}" type="presOf" srcId="{197D57CD-0472-47B1-8028-AB6F25579D2B}" destId="{E037C81C-8DF1-4A51-8D36-E8FAFBBDEE03}" srcOrd="0" destOrd="0" presId="urn:microsoft.com/office/officeart/2005/8/layout/vList2"/>
    <dgm:cxn modelId="{2F63BDDC-8C29-4B60-ADBF-6C87ABAD10CF}" type="presOf" srcId="{6FA82CD1-F80C-47DE-95C2-84D0AA9FDFB5}" destId="{782E235B-1DAB-4258-9C08-AAF3542585A6}" srcOrd="0" destOrd="0" presId="urn:microsoft.com/office/officeart/2005/8/layout/vList2"/>
    <dgm:cxn modelId="{F17F86EA-A9E6-4737-8443-220803BBE35C}" type="presOf" srcId="{5DA503FA-31D0-4E96-82CA-73E57A265641}" destId="{AD183A4F-9CD4-480C-82DF-5C31FDC594E8}" srcOrd="0" destOrd="0" presId="urn:microsoft.com/office/officeart/2005/8/layout/vList2"/>
    <dgm:cxn modelId="{FFE5E0E5-6574-49F4-AF26-505E3E1D6092}" type="presParOf" srcId="{E037C81C-8DF1-4A51-8D36-E8FAFBBDEE03}" destId="{9A506D29-D210-4C09-8AF0-816896115ECC}" srcOrd="0" destOrd="0" presId="urn:microsoft.com/office/officeart/2005/8/layout/vList2"/>
    <dgm:cxn modelId="{84AD8560-96A9-40FA-B88B-D73340E6FF98}" type="presParOf" srcId="{E037C81C-8DF1-4A51-8D36-E8FAFBBDEE03}" destId="{A4703E40-32C0-44FD-B1A8-F46E35D210C1}" srcOrd="1" destOrd="0" presId="urn:microsoft.com/office/officeart/2005/8/layout/vList2"/>
    <dgm:cxn modelId="{6C2B748A-369B-4B41-9BED-5AF7031259D0}" type="presParOf" srcId="{E037C81C-8DF1-4A51-8D36-E8FAFBBDEE03}" destId="{AD183A4F-9CD4-480C-82DF-5C31FDC594E8}" srcOrd="2" destOrd="0" presId="urn:microsoft.com/office/officeart/2005/8/layout/vList2"/>
    <dgm:cxn modelId="{0330094D-9D36-4C7F-A5EB-2EAC4B5CD0EC}" type="presParOf" srcId="{E037C81C-8DF1-4A51-8D36-E8FAFBBDEE03}" destId="{B2EAAB20-FE43-4FE4-A33B-1A3524264BB2}" srcOrd="3" destOrd="0" presId="urn:microsoft.com/office/officeart/2005/8/layout/vList2"/>
    <dgm:cxn modelId="{DF3E4A53-09F0-4417-B47B-4D709C5ABF15}" type="presParOf" srcId="{E037C81C-8DF1-4A51-8D36-E8FAFBBDEE03}" destId="{4515FDAD-ECDA-4CAB-A818-CD2F715102D6}" srcOrd="4" destOrd="0" presId="urn:microsoft.com/office/officeart/2005/8/layout/vList2"/>
    <dgm:cxn modelId="{4666CD48-DF87-489F-9ECF-9ACCB0B56AB1}" type="presParOf" srcId="{E037C81C-8DF1-4A51-8D36-E8FAFBBDEE03}" destId="{F6762784-98CE-4495-B00F-57B12877D80B}" srcOrd="5" destOrd="0" presId="urn:microsoft.com/office/officeart/2005/8/layout/vList2"/>
    <dgm:cxn modelId="{72F29F57-F511-4106-9295-3F494F89A9B5}" type="presParOf" srcId="{E037C81C-8DF1-4A51-8D36-E8FAFBBDEE03}" destId="{782E235B-1DAB-4258-9C08-AAF3542585A6}" srcOrd="6" destOrd="0" presId="urn:microsoft.com/office/officeart/2005/8/layout/vList2"/>
    <dgm:cxn modelId="{3D480EB4-203F-4115-8F89-9A96BAC86811}" type="presParOf" srcId="{E037C81C-8DF1-4A51-8D36-E8FAFBBDEE03}" destId="{87ABA065-CAC8-456B-8106-5BBE83F292CD}" srcOrd="7" destOrd="0" presId="urn:microsoft.com/office/officeart/2005/8/layout/vList2"/>
    <dgm:cxn modelId="{E19C61CA-649D-4451-94BC-7B8C47116A65}" type="presParOf" srcId="{E037C81C-8DF1-4A51-8D36-E8FAFBBDEE03}" destId="{DF01334F-8C4A-454D-852B-9F8D0B7159B1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C9BFD5-A016-4631-8C3B-24AD36F08208}">
      <dsp:nvSpPr>
        <dsp:cNvPr id="0" name=""/>
        <dsp:cNvSpPr/>
      </dsp:nvSpPr>
      <dsp:spPr>
        <a:xfrm>
          <a:off x="1049" y="0"/>
          <a:ext cx="4092482" cy="388143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066" tIns="330200" rIns="319066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We drop the ID column from both the training and testing dataset, as it won’t be necessary for our prediction analysis. </a:t>
          </a:r>
          <a:endParaRPr lang="en-US" sz="2000" kern="1200"/>
        </a:p>
      </dsp:txBody>
      <dsp:txXfrm>
        <a:off x="1049" y="1474946"/>
        <a:ext cx="4092482" cy="2328862"/>
      </dsp:txXfrm>
    </dsp:sp>
    <dsp:sp modelId="{D6EB8396-1E64-437E-98BD-980F1A9E3E85}">
      <dsp:nvSpPr>
        <dsp:cNvPr id="0" name=""/>
        <dsp:cNvSpPr/>
      </dsp:nvSpPr>
      <dsp:spPr>
        <a:xfrm>
          <a:off x="1465075" y="388143"/>
          <a:ext cx="1164431" cy="116443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784" tIns="12700" rIns="9078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635602" y="558670"/>
        <a:ext cx="823377" cy="823377"/>
      </dsp:txXfrm>
    </dsp:sp>
    <dsp:sp modelId="{0F340924-3DF8-4C2A-AE25-DF44ED00B27A}">
      <dsp:nvSpPr>
        <dsp:cNvPr id="0" name=""/>
        <dsp:cNvSpPr/>
      </dsp:nvSpPr>
      <dsp:spPr>
        <a:xfrm>
          <a:off x="1049" y="3881365"/>
          <a:ext cx="4092482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7561BD-CBAE-4AB5-A35E-C9B62BEB4BF2}">
      <dsp:nvSpPr>
        <dsp:cNvPr id="0" name=""/>
        <dsp:cNvSpPr/>
      </dsp:nvSpPr>
      <dsp:spPr>
        <a:xfrm>
          <a:off x="4502780" y="0"/>
          <a:ext cx="4092482" cy="388143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066" tIns="330200" rIns="319066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After cleaning our data, we plot a histogram to see the visualization of the attributes/ columns. [Fig. in next slide]</a:t>
          </a:r>
          <a:br>
            <a:rPr lang="en-IN" sz="2000" kern="1200"/>
          </a:br>
          <a:endParaRPr lang="en-US" sz="2000" kern="1200"/>
        </a:p>
      </dsp:txBody>
      <dsp:txXfrm>
        <a:off x="4502780" y="1474946"/>
        <a:ext cx="4092482" cy="2328862"/>
      </dsp:txXfrm>
    </dsp:sp>
    <dsp:sp modelId="{89EE478A-AA1B-4B5F-A9C9-32C9D270BA2E}">
      <dsp:nvSpPr>
        <dsp:cNvPr id="0" name=""/>
        <dsp:cNvSpPr/>
      </dsp:nvSpPr>
      <dsp:spPr>
        <a:xfrm>
          <a:off x="5966805" y="388143"/>
          <a:ext cx="1164431" cy="116443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784" tIns="12700" rIns="9078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6137332" y="558670"/>
        <a:ext cx="823377" cy="823377"/>
      </dsp:txXfrm>
    </dsp:sp>
    <dsp:sp modelId="{8AF9FA59-E14B-4C98-8FCE-99F9F87F51F4}">
      <dsp:nvSpPr>
        <dsp:cNvPr id="0" name=""/>
        <dsp:cNvSpPr/>
      </dsp:nvSpPr>
      <dsp:spPr>
        <a:xfrm>
          <a:off x="4502780" y="3881365"/>
          <a:ext cx="4092482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506D29-D210-4C09-8AF0-816896115ECC}">
      <dsp:nvSpPr>
        <dsp:cNvPr id="0" name=""/>
        <dsp:cNvSpPr/>
      </dsp:nvSpPr>
      <dsp:spPr>
        <a:xfrm>
          <a:off x="0" y="12918"/>
          <a:ext cx="7466012" cy="702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1.) Random Forest Classifier</a:t>
          </a:r>
          <a:endParaRPr lang="en-US" sz="3000" kern="1200" dirty="0"/>
        </a:p>
      </dsp:txBody>
      <dsp:txXfrm>
        <a:off x="34269" y="47187"/>
        <a:ext cx="7397474" cy="633462"/>
      </dsp:txXfrm>
    </dsp:sp>
    <dsp:sp modelId="{AD183A4F-9CD4-480C-82DF-5C31FDC594E8}">
      <dsp:nvSpPr>
        <dsp:cNvPr id="0" name=""/>
        <dsp:cNvSpPr/>
      </dsp:nvSpPr>
      <dsp:spPr>
        <a:xfrm>
          <a:off x="0" y="801318"/>
          <a:ext cx="7466012" cy="702000"/>
        </a:xfrm>
        <a:prstGeom prst="roundRect">
          <a:avLst/>
        </a:prstGeom>
        <a:solidFill>
          <a:schemeClr val="accent2">
            <a:hueOff val="-678113"/>
            <a:satOff val="-414"/>
            <a:lumOff val="161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2.) K-Nearest Neighbour (KNN)</a:t>
          </a:r>
          <a:endParaRPr lang="en-US" sz="3000" kern="1200" dirty="0"/>
        </a:p>
      </dsp:txBody>
      <dsp:txXfrm>
        <a:off x="34269" y="835587"/>
        <a:ext cx="7397474" cy="633462"/>
      </dsp:txXfrm>
    </dsp:sp>
    <dsp:sp modelId="{4515FDAD-ECDA-4CAB-A818-CD2F715102D6}">
      <dsp:nvSpPr>
        <dsp:cNvPr id="0" name=""/>
        <dsp:cNvSpPr/>
      </dsp:nvSpPr>
      <dsp:spPr>
        <a:xfrm>
          <a:off x="0" y="1589718"/>
          <a:ext cx="7466012" cy="702000"/>
        </a:xfrm>
        <a:prstGeom prst="roundRect">
          <a:avLst/>
        </a:prstGeom>
        <a:solidFill>
          <a:schemeClr val="accent2">
            <a:hueOff val="-1356225"/>
            <a:satOff val="-828"/>
            <a:lumOff val="323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3.) XGBOOST Classifier</a:t>
          </a:r>
          <a:endParaRPr lang="en-US" sz="3000" kern="1200" dirty="0"/>
        </a:p>
      </dsp:txBody>
      <dsp:txXfrm>
        <a:off x="34269" y="1623987"/>
        <a:ext cx="7397474" cy="633462"/>
      </dsp:txXfrm>
    </dsp:sp>
    <dsp:sp modelId="{782E235B-1DAB-4258-9C08-AAF3542585A6}">
      <dsp:nvSpPr>
        <dsp:cNvPr id="0" name=""/>
        <dsp:cNvSpPr/>
      </dsp:nvSpPr>
      <dsp:spPr>
        <a:xfrm>
          <a:off x="0" y="2378118"/>
          <a:ext cx="7466012" cy="702000"/>
        </a:xfrm>
        <a:prstGeom prst="roundRect">
          <a:avLst/>
        </a:prstGeom>
        <a:solidFill>
          <a:schemeClr val="accent2">
            <a:hueOff val="-2034338"/>
            <a:satOff val="-1242"/>
            <a:lumOff val="4853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4.) Support Vector Classifier</a:t>
          </a:r>
          <a:endParaRPr lang="en-US" sz="3000" kern="1200" dirty="0"/>
        </a:p>
      </dsp:txBody>
      <dsp:txXfrm>
        <a:off x="34269" y="2412387"/>
        <a:ext cx="7397474" cy="633462"/>
      </dsp:txXfrm>
    </dsp:sp>
    <dsp:sp modelId="{DF01334F-8C4A-454D-852B-9F8D0B7159B1}">
      <dsp:nvSpPr>
        <dsp:cNvPr id="0" name=""/>
        <dsp:cNvSpPr/>
      </dsp:nvSpPr>
      <dsp:spPr>
        <a:xfrm>
          <a:off x="0" y="3166518"/>
          <a:ext cx="7466012" cy="702000"/>
        </a:xfrm>
        <a:prstGeom prst="roundRect">
          <a:avLst/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000" kern="1200" dirty="0"/>
            <a:t>5.) Ensemble Learning Algorithm</a:t>
          </a:r>
          <a:endParaRPr lang="en-US" sz="3000" kern="1200" dirty="0"/>
        </a:p>
      </dsp:txBody>
      <dsp:txXfrm>
        <a:off x="34269" y="3200787"/>
        <a:ext cx="7397474" cy="633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916073-79C9-4E99-ADA4-4A31407AC7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426" r="25575"/>
          <a:stretch/>
        </p:blipFill>
        <p:spPr>
          <a:xfrm>
            <a:off x="20" y="-1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AB9A14-4939-4BCC-B697-45411DFEF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80563" y="1678665"/>
            <a:ext cx="3887839" cy="2372168"/>
          </a:xfrm>
        </p:spPr>
        <p:txBody>
          <a:bodyPr>
            <a:normAutofit/>
          </a:bodyPr>
          <a:lstStyle/>
          <a:p>
            <a:r>
              <a:rPr lang="en-IN"/>
              <a:t>Letter Recognition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CFB7F-CAAE-44D2-85C6-267FB6BCE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80563" y="4050833"/>
            <a:ext cx="3893440" cy="10968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/>
              <a:t>Machine Learning Project</a:t>
            </a:r>
          </a:p>
          <a:p>
            <a:pPr>
              <a:lnSpc>
                <a:spcPct val="90000"/>
              </a:lnSpc>
            </a:pPr>
            <a:endParaRPr lang="en-IN"/>
          </a:p>
          <a:p>
            <a:pPr>
              <a:lnSpc>
                <a:spcPct val="90000"/>
              </a:lnSpc>
            </a:pPr>
            <a:r>
              <a:rPr lang="en-IN"/>
              <a:t>- Shalini Bardhan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9269890-2637-4BE9-B942-CBBF0FFB03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92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20"/>
    </mc:Choice>
    <mc:Fallback>
      <p:transition spd="slow" advTm="25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94BF60-BF31-425A-AA0D-FDDBE83A84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271" b="57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5C2136B-77EC-41E9-BDB6-58A4AE142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33800"/>
            <a:ext cx="762000" cy="3124200"/>
          </a:xfrm>
          <a:custGeom>
            <a:avLst/>
            <a:gdLst>
              <a:gd name="connsiteX0" fmla="*/ 0 w 762000"/>
              <a:gd name="connsiteY0" fmla="*/ 0 h 3124200"/>
              <a:gd name="connsiteX1" fmla="*/ 762000 w 762000"/>
              <a:gd name="connsiteY1" fmla="*/ 3124200 h 3124200"/>
              <a:gd name="connsiteX2" fmla="*/ 0 w 762000"/>
              <a:gd name="connsiteY2" fmla="*/ 312420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62000" h="3124200">
                <a:moveTo>
                  <a:pt x="0" y="0"/>
                </a:moveTo>
                <a:lnTo>
                  <a:pt x="762000" y="3124200"/>
                </a:lnTo>
                <a:lnTo>
                  <a:pt x="0" y="31242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5891F3-A5E2-4418-8950-25FA2B731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274002" y="4502552"/>
            <a:ext cx="2917998" cy="23554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1FCEB1-A7E1-417C-A7EF-AA30D5A08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3500" y="-16625"/>
            <a:ext cx="2667482" cy="68746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FBCF2A6-1F18-4B68-B5D2-5B763ED41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2923" y="-16625"/>
            <a:ext cx="1269077" cy="6874625"/>
          </a:xfrm>
          <a:custGeom>
            <a:avLst/>
            <a:gdLst>
              <a:gd name="connsiteX0" fmla="*/ 714894 w 1269077"/>
              <a:gd name="connsiteY0" fmla="*/ 0 h 6874625"/>
              <a:gd name="connsiteX1" fmla="*/ 1269077 w 1269077"/>
              <a:gd name="connsiteY1" fmla="*/ 16625 h 6874625"/>
              <a:gd name="connsiteX2" fmla="*/ 1269077 w 1269077"/>
              <a:gd name="connsiteY2" fmla="*/ 6874625 h 6874625"/>
              <a:gd name="connsiteX3" fmla="*/ 0 w 1269077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9077" h="6874625">
                <a:moveTo>
                  <a:pt x="714894" y="0"/>
                </a:moveTo>
                <a:lnTo>
                  <a:pt x="1269077" y="16625"/>
                </a:lnTo>
                <a:lnTo>
                  <a:pt x="1269077" y="6874625"/>
                </a:lnTo>
                <a:lnTo>
                  <a:pt x="0" y="6874625"/>
                </a:lnTo>
                <a:close/>
              </a:path>
            </a:pathLst>
          </a:cu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A27FB-A693-4A75-951E-0C77CD98F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374" y="-16624"/>
            <a:ext cx="1983626" cy="6874625"/>
          </a:xfrm>
          <a:custGeom>
            <a:avLst/>
            <a:gdLst>
              <a:gd name="connsiteX0" fmla="*/ 0 w 1983626"/>
              <a:gd name="connsiteY0" fmla="*/ 0 h 6874625"/>
              <a:gd name="connsiteX1" fmla="*/ 1983626 w 1983626"/>
              <a:gd name="connsiteY1" fmla="*/ 0 h 6874625"/>
              <a:gd name="connsiteX2" fmla="*/ 1983626 w 1983626"/>
              <a:gd name="connsiteY2" fmla="*/ 6874625 h 6874625"/>
              <a:gd name="connsiteX3" fmla="*/ 1522181 w 1983626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3626" h="6874625">
                <a:moveTo>
                  <a:pt x="0" y="0"/>
                </a:moveTo>
                <a:lnTo>
                  <a:pt x="1983626" y="0"/>
                </a:lnTo>
                <a:lnTo>
                  <a:pt x="1983626" y="6874625"/>
                </a:lnTo>
                <a:lnTo>
                  <a:pt x="1522181" y="6874625"/>
                </a:ln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569724E-52DD-44E8-8F28-850F054BC4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445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19"/>
    </mc:Choice>
    <mc:Fallback>
      <p:transition spd="slow" advTm="5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5EEE2-2C76-4589-BF5B-84841ECF0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IN"/>
              <a:t>                Problem Statement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F1F15-C95D-4B05-B3F7-ED92BEE23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r>
              <a:rPr lang="en-US">
                <a:latin typeface="Helvetica Neue"/>
              </a:rPr>
              <a:t>The objective is to identify each large number of black-and-white rectangular pixel displays as one of the 26 capital letters in the English alphabet. </a:t>
            </a:r>
          </a:p>
          <a:p>
            <a:endParaRPr lang="en-IN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0204F-336C-440F-BD39-E04B7FAE60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833" r="3" b="14311"/>
          <a:stretch/>
        </p:blipFill>
        <p:spPr>
          <a:xfrm>
            <a:off x="672571" y="2160589"/>
            <a:ext cx="5423429" cy="3882362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09C050B-A2F9-4EB0-B769-8B4198DDB5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829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43"/>
    </mc:Choice>
    <mc:Fallback>
      <p:transition spd="slow" advTm="19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0F62E-9E0E-425C-AF77-26BBF1AE2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IN"/>
              <a:t>                        DATASET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59551-0F38-474E-AEA8-D8DC1E21A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IN"/>
              <a:t>Rows x Columns(16000 x 18)</a:t>
            </a:r>
          </a:p>
          <a:p>
            <a:r>
              <a:rPr lang="en-IN"/>
              <a:t>Train dataset: 16000 records</a:t>
            </a:r>
          </a:p>
          <a:p>
            <a:r>
              <a:rPr lang="en-IN"/>
              <a:t>Rows x Columns(3999 x 17)</a:t>
            </a:r>
          </a:p>
          <a:p>
            <a:r>
              <a:rPr lang="en-IN"/>
              <a:t>Test dataset: 3999 records</a:t>
            </a:r>
          </a:p>
          <a:p>
            <a:endParaRPr lang="en-IN"/>
          </a:p>
          <a:p>
            <a:endParaRPr lang="en-IN"/>
          </a:p>
          <a:p>
            <a:r>
              <a:rPr lang="en-IN"/>
              <a:t>Prediction : letter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08412A-E964-43B2-A867-AF9661D13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2437" y="632145"/>
            <a:ext cx="3905943" cy="5089178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D231174-1E18-4B2E-9041-6C898911E1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534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83"/>
    </mc:Choice>
    <mc:Fallback>
      <p:transition spd="slow" advTm="30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4E313-462A-40C5-AC05-F808A879C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Exploratory Data Analysis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664962-FCD6-4FFF-AE82-15BF48007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There are no null or missing values in our dataset. </a:t>
            </a:r>
          </a:p>
          <a:p>
            <a:r>
              <a:rPr lang="en-IN" dirty="0"/>
              <a:t>We plotted a graph to see the frequency of each alphabet in our dataset ( </a:t>
            </a:r>
            <a:r>
              <a:rPr lang="en-IN" dirty="0" err="1"/>
              <a:t>i.e</a:t>
            </a:r>
            <a:r>
              <a:rPr lang="en-IN" dirty="0"/>
              <a:t> the count of each character in our dataset ) [ Fig. below]</a:t>
            </a:r>
            <a:br>
              <a:rPr lang="en-IN" dirty="0"/>
            </a:b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6AAFCA-B44C-4DC9-BA60-CC7C0F214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5025" y="3267074"/>
            <a:ext cx="5048250" cy="313372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8570A67-E5C3-4440-A327-E82190307A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50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37"/>
    </mc:Choice>
    <mc:Fallback>
      <p:transition spd="slow" advTm="37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BD94D-A187-4B18-9736-6E15C873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IN"/>
              <a:t>EDA continued…</a:t>
            </a:r>
            <a:endParaRPr lang="en-IN" dirty="0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93D38341-8C1B-4A7A-B2B1-E92CBB3AE0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1058713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A6959E1-2942-4E85-BBED-9301717BBF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15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46"/>
    </mc:Choice>
    <mc:Fallback>
      <p:transition spd="slow" advTm="20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9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5" name="Rectangle 20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8301227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147E56-064E-4899-BF60-642EBDB5F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76" y="590550"/>
            <a:ext cx="7941299" cy="569595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BC69343-2D25-4867-9BFE-73E2EEF690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28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23"/>
    </mc:Choice>
    <mc:Fallback>
      <p:transition spd="slow" advTm="25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42853-472C-4955-B724-B08FC031E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IN"/>
              <a:t>Machine Learning Models Used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25C4FBE-EB16-4473-8008-D80B8272CA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8451377"/>
              </p:ext>
            </p:extLst>
          </p:nvPr>
        </p:nvGraphicFramePr>
        <p:xfrm>
          <a:off x="677863" y="2160588"/>
          <a:ext cx="74660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FB08A8B-383F-43F9-ABFB-C07475B1C0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605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931"/>
    </mc:Choice>
    <mc:Fallback>
      <p:transition spd="slow" advTm="279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25B10-346D-4DBF-9532-C0D23D906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0827"/>
          </a:xfrm>
        </p:spPr>
        <p:txBody>
          <a:bodyPr>
            <a:normAutofit fontScale="90000"/>
          </a:bodyPr>
          <a:lstStyle/>
          <a:p>
            <a:r>
              <a:rPr lang="en-IN" dirty="0"/>
              <a:t>                   Accuracy Score </a:t>
            </a:r>
            <a:br>
              <a:rPr lang="en-IN" dirty="0"/>
            </a:br>
            <a:r>
              <a:rPr lang="en-IN" dirty="0"/>
              <a:t>          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B84B26-4088-49CE-87B9-BCDE5F789C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8842357"/>
              </p:ext>
            </p:extLst>
          </p:nvPr>
        </p:nvGraphicFramePr>
        <p:xfrm>
          <a:off x="677863" y="1580225"/>
          <a:ext cx="8596312" cy="2831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156">
                  <a:extLst>
                    <a:ext uri="{9D8B030D-6E8A-4147-A177-3AD203B41FA5}">
                      <a16:colId xmlns:a16="http://schemas.microsoft.com/office/drawing/2014/main" val="2803208080"/>
                    </a:ext>
                  </a:extLst>
                </a:gridCol>
                <a:gridCol w="4298156">
                  <a:extLst>
                    <a:ext uri="{9D8B030D-6E8A-4147-A177-3AD203B41FA5}">
                      <a16:colId xmlns:a16="http://schemas.microsoft.com/office/drawing/2014/main" val="2396224896"/>
                    </a:ext>
                  </a:extLst>
                </a:gridCol>
              </a:tblGrid>
              <a:tr h="399808">
                <a:tc>
                  <a:txBody>
                    <a:bodyPr/>
                    <a:lstStyle/>
                    <a:p>
                      <a:r>
                        <a:rPr lang="en-IN" dirty="0"/>
                        <a:t>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8822845"/>
                  </a:ext>
                </a:extLst>
              </a:tr>
              <a:tr h="405361">
                <a:tc>
                  <a:txBody>
                    <a:bodyPr/>
                    <a:lstStyle/>
                    <a:p>
                      <a:r>
                        <a:rPr lang="en-IN" dirty="0"/>
                        <a:t>Random Forest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96.21875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79561"/>
                  </a:ext>
                </a:extLst>
              </a:tr>
              <a:tr h="405361">
                <a:tc>
                  <a:txBody>
                    <a:bodyPr/>
                    <a:lstStyle/>
                    <a:p>
                      <a:r>
                        <a:rPr lang="en-IN" dirty="0"/>
                        <a:t>K-Nearest Neighbour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94.5625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6352002"/>
                  </a:ext>
                </a:extLst>
              </a:tr>
              <a:tr h="405361">
                <a:tc>
                  <a:txBody>
                    <a:bodyPr/>
                    <a:lstStyle/>
                    <a:p>
                      <a:r>
                        <a:rPr lang="en-IN" dirty="0" err="1"/>
                        <a:t>XGBoost</a:t>
                      </a:r>
                      <a:r>
                        <a:rPr lang="en-IN" dirty="0"/>
                        <a:t>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87.94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3792152"/>
                  </a:ext>
                </a:extLst>
              </a:tr>
              <a:tr h="405361">
                <a:tc>
                  <a:txBody>
                    <a:bodyPr/>
                    <a:lstStyle/>
                    <a:p>
                      <a:r>
                        <a:rPr lang="en-IN" dirty="0"/>
                        <a:t>Support Vector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97.28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7736922"/>
                  </a:ext>
                </a:extLst>
              </a:tr>
              <a:tr h="405361">
                <a:tc>
                  <a:txBody>
                    <a:bodyPr/>
                    <a:lstStyle/>
                    <a:p>
                      <a:r>
                        <a:rPr lang="en-IN" dirty="0"/>
                        <a:t>Ensemble – Model 1 ( RFC,KNN &amp; SVC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96.125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9902148"/>
                  </a:ext>
                </a:extLst>
              </a:tr>
              <a:tr h="405361">
                <a:tc>
                  <a:txBody>
                    <a:bodyPr/>
                    <a:lstStyle/>
                    <a:p>
                      <a:r>
                        <a:rPr lang="en-IN" dirty="0"/>
                        <a:t>Ensemble – Model 2 ( RFC &amp; SVC 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93.59375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66508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2E19D6D-4F5C-4CC8-A4AB-FA056D5AB2AE}"/>
              </a:ext>
            </a:extLst>
          </p:cNvPr>
          <p:cNvSpPr txBox="1"/>
          <p:nvPr/>
        </p:nvSpPr>
        <p:spPr>
          <a:xfrm>
            <a:off x="677333" y="4571997"/>
            <a:ext cx="76943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above accuracy table we can conclude that </a:t>
            </a:r>
            <a:r>
              <a:rPr lang="en-US" b="1" dirty="0"/>
              <a:t>Support Vector Classifier ( SVC )</a:t>
            </a:r>
            <a:r>
              <a:rPr lang="en-US" dirty="0"/>
              <a:t> model gives the highest accuracy as far as the training data set is concerned. </a:t>
            </a:r>
          </a:p>
          <a:p>
            <a:r>
              <a:rPr lang="en-US" dirty="0"/>
              <a:t>It is followed by </a:t>
            </a:r>
            <a:r>
              <a:rPr lang="en-US" b="1" dirty="0"/>
              <a:t>Random Forest Classifier ( RFC )</a:t>
            </a:r>
            <a:r>
              <a:rPr lang="en-US" dirty="0"/>
              <a:t> model with an accuracy of 96.21% 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BC4D3F6-FBB4-4BAA-A979-B03526CEC6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021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57"/>
    </mc:Choice>
    <mc:Fallback>
      <p:transition spd="slow" advTm="32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7021EB-4919-432E-BE49-F9C8F1278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en-IN" dirty="0"/>
              <a:t>CONCLUSION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44A6C-37FE-4388-85A0-246D61463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90"/>
            <a:ext cx="8470898" cy="3429260"/>
          </a:xfrm>
        </p:spPr>
        <p:txBody>
          <a:bodyPr>
            <a:normAutofit/>
          </a:bodyPr>
          <a:lstStyle/>
          <a:p>
            <a:r>
              <a:rPr lang="en-US" dirty="0"/>
              <a:t>We trained our model and predicted/recognized the letters with the help of test dataset.</a:t>
            </a:r>
          </a:p>
          <a:p>
            <a:endParaRPr lang="en-US" dirty="0"/>
          </a:p>
          <a:p>
            <a:r>
              <a:rPr lang="en-US" dirty="0"/>
              <a:t>SVC Algorithm provides the maximum accuracy , followed by the RFC ( Random Forest Classifier ) Algorithm.</a:t>
            </a:r>
          </a:p>
          <a:p>
            <a:endParaRPr lang="en-US" dirty="0"/>
          </a:p>
          <a:p>
            <a:r>
              <a:rPr lang="en-US" dirty="0"/>
              <a:t>Comparing the output files and calculating the difference, we found that </a:t>
            </a:r>
            <a:br>
              <a:rPr lang="en-US" dirty="0"/>
            </a:br>
            <a:r>
              <a:rPr lang="en-US" b="1" dirty="0"/>
              <a:t>3825</a:t>
            </a:r>
            <a:r>
              <a:rPr lang="en-US" dirty="0"/>
              <a:t> records are predicted correctly out of the total </a:t>
            </a:r>
            <a:r>
              <a:rPr lang="en-US" b="1" dirty="0"/>
              <a:t>3999</a:t>
            </a:r>
            <a:r>
              <a:rPr lang="en-US" dirty="0"/>
              <a:t> (taking SVC model as reference).</a:t>
            </a:r>
            <a:endParaRPr lang="en-IN" dirty="0"/>
          </a:p>
        </p:txBody>
      </p:sp>
      <p:sp>
        <p:nvSpPr>
          <p:cNvPr id="18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F60126F-166B-4188-8337-2DE2828508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38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25"/>
    </mc:Choice>
    <mc:Fallback>
      <p:transition spd="slow" advTm="34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334</Words>
  <Application>Microsoft Office PowerPoint</Application>
  <PresentationFormat>Widescreen</PresentationFormat>
  <Paragraphs>51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Helvetica Neue</vt:lpstr>
      <vt:lpstr>Trebuchet MS</vt:lpstr>
      <vt:lpstr>Wingdings 3</vt:lpstr>
      <vt:lpstr>Facet</vt:lpstr>
      <vt:lpstr>Letter Recognition</vt:lpstr>
      <vt:lpstr>                Problem Statement</vt:lpstr>
      <vt:lpstr>                        DATASET</vt:lpstr>
      <vt:lpstr>Exploratory Data Analysis</vt:lpstr>
      <vt:lpstr>EDA continued…</vt:lpstr>
      <vt:lpstr>PowerPoint Presentation</vt:lpstr>
      <vt:lpstr>Machine Learning Models Used</vt:lpstr>
      <vt:lpstr>                   Accuracy Score             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Letter Recognition</dc:title>
  <dc:creator>shalinibardhan93@gmail.com</dc:creator>
  <cp:lastModifiedBy>shalinibardhan93@gmail.com</cp:lastModifiedBy>
  <cp:revision>9</cp:revision>
  <dcterms:created xsi:type="dcterms:W3CDTF">2019-09-15T19:01:02Z</dcterms:created>
  <dcterms:modified xsi:type="dcterms:W3CDTF">2019-09-15T20:31:08Z</dcterms:modified>
</cp:coreProperties>
</file>